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21"/>
  </p:notesMasterIdLst>
  <p:sldIdLst>
    <p:sldId id="274" r:id="rId5"/>
    <p:sldId id="256" r:id="rId6"/>
    <p:sldId id="257" r:id="rId7"/>
    <p:sldId id="258" r:id="rId8"/>
    <p:sldId id="262" r:id="rId9"/>
    <p:sldId id="261" r:id="rId10"/>
    <p:sldId id="259" r:id="rId11"/>
    <p:sldId id="260" r:id="rId12"/>
    <p:sldId id="263" r:id="rId13"/>
    <p:sldId id="265" r:id="rId14"/>
    <p:sldId id="266" r:id="rId15"/>
    <p:sldId id="269" r:id="rId16"/>
    <p:sldId id="270" r:id="rId17"/>
    <p:sldId id="267" r:id="rId18"/>
    <p:sldId id="268" r:id="rId19"/>
    <p:sldId id="264" r:id="rId20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448" y="-1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ния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27B427-B5DF-4273-BD3C-AFFA3EE06C64}" type="datetimeFigureOut">
              <a:rPr lang="bg-BG" smtClean="0"/>
              <a:pPr/>
              <a:t>10.11.2024 г.</a:t>
            </a:fld>
            <a:endParaRPr lang="bg-BG"/>
          </a:p>
        </p:txBody>
      </p:sp>
      <p:sp>
        <p:nvSpPr>
          <p:cNvPr id="4" name="Контейнер за изображение на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Контейнер за бележ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E9A16B-4A26-444D-AECC-588CDB3CBB2E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="" xmlns:p14="http://schemas.microsoft.com/office/powerpoint/2010/main" val="3277980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 триъгъл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лавие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9" name="Подзаглавие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bg-BG" smtClean="0"/>
              <a:t>Щракнете за редакция стил подзагл. обр.</a:t>
            </a:r>
            <a:endParaRPr kumimoji="0" lang="en-US"/>
          </a:p>
        </p:txBody>
      </p:sp>
      <p:sp>
        <p:nvSpPr>
          <p:cNvPr id="28" name="Контейнер за 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273CC536-4F3D-4E22-A9F1-A3C6D40310AC}" type="datetimeFigureOut">
              <a:rPr lang="bg-BG" smtClean="0"/>
              <a:pPr/>
              <a:t>10.11.2024 г.</a:t>
            </a:fld>
            <a:endParaRPr lang="bg-BG"/>
          </a:p>
        </p:txBody>
      </p:sp>
      <p:sp>
        <p:nvSpPr>
          <p:cNvPr id="17" name="Контейнер за долния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bg-BG"/>
          </a:p>
        </p:txBody>
      </p:sp>
      <p:sp>
        <p:nvSpPr>
          <p:cNvPr id="29" name="Контейнер за номер на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353F3F3C-A60D-426C-8F94-912700854F7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pPr/>
              <a:t>10.11.2024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pPr/>
              <a:t>10.11.2024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273CC536-4F3D-4E22-A9F1-A3C6D40310AC}" type="datetimeFigureOut">
              <a:rPr lang="bg-BG" smtClean="0"/>
              <a:pPr/>
              <a:t>10.11.2024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лавка на секция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авоъгълен триъгъл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 триъгъл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273CC536-4F3D-4E22-A9F1-A3C6D40310AC}" type="datetimeFigureOut">
              <a:rPr lang="bg-BG" smtClean="0"/>
              <a:pPr/>
              <a:t>10.11.2024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353F3F3C-A60D-426C-8F94-912700854F7B}" type="slidenum">
              <a:rPr lang="bg-BG" smtClean="0"/>
              <a:pPr/>
              <a:t>‹#›</a:t>
            </a:fld>
            <a:endParaRPr lang="bg-BG"/>
          </a:p>
        </p:txBody>
      </p:sp>
      <p:cxnSp>
        <p:nvCxnSpPr>
          <p:cNvPr id="11" name="Право съединение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аво съединение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273CC536-4F3D-4E22-A9F1-A3C6D40310AC}" type="datetimeFigureOut">
              <a:rPr lang="bg-BG" smtClean="0"/>
              <a:pPr/>
              <a:t>10.11.2024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353F3F3C-A60D-426C-8F94-912700854F7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съдържани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273CC536-4F3D-4E22-A9F1-A3C6D40310AC}" type="datetimeFigureOut">
              <a:rPr lang="bg-BG" smtClean="0"/>
              <a:pPr/>
              <a:t>10.11.2024 г.</a:t>
            </a:fld>
            <a:endParaRPr lang="bg-BG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bg-BG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353F3F3C-A60D-426C-8F94-912700854F7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pPr/>
              <a:t>10.11.2024 г.</a:t>
            </a:fld>
            <a:endParaRPr lang="bg-BG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273CC536-4F3D-4E22-A9F1-A3C6D40310AC}" type="datetimeFigureOut">
              <a:rPr lang="bg-BG" smtClean="0"/>
              <a:pPr/>
              <a:t>10.11.2024 г.</a:t>
            </a:fld>
            <a:endParaRPr 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353F3F3C-A60D-426C-8F94-912700854F7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Съдържание с надпис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273CC536-4F3D-4E22-A9F1-A3C6D40310AC}" type="datetimeFigureOut">
              <a:rPr lang="bg-BG" smtClean="0"/>
              <a:pPr/>
              <a:t>10.11.2024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353F3F3C-A60D-426C-8F94-912700854F7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Картина с надпис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bg-BG" smtClean="0"/>
              <a:t>Щракнете върху иконата, за да добавите картина</a:t>
            </a:r>
            <a:endParaRPr kumimoji="0" lang="en-US" dirty="0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273CC536-4F3D-4E22-A9F1-A3C6D40310AC}" type="datetimeFigureOut">
              <a:rPr lang="bg-BG" smtClean="0"/>
              <a:pPr/>
              <a:t>10.11.2024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353F3F3C-A60D-426C-8F94-912700854F7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авоъгълен триъгъл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аво съединение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аво съединение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Контейнер за заглавие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13" name="Текстов контейнер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kumimoji="0" lang="bg-BG" smtClean="0"/>
              <a:t>Второ ниво</a:t>
            </a:r>
          </a:p>
          <a:p>
            <a:pPr lvl="2" eaLnBrk="1" latinLnBrk="0" hangingPunct="1"/>
            <a:r>
              <a:rPr kumimoji="0" lang="bg-BG" smtClean="0"/>
              <a:t>Трето ниво</a:t>
            </a:r>
          </a:p>
          <a:p>
            <a:pPr lvl="3" eaLnBrk="1" latinLnBrk="0" hangingPunct="1"/>
            <a:r>
              <a:rPr kumimoji="0" lang="bg-BG" smtClean="0"/>
              <a:t>Четвърто ниво</a:t>
            </a:r>
          </a:p>
          <a:p>
            <a:pPr lvl="4" eaLnBrk="1" latinLnBrk="0" hangingPunct="1"/>
            <a:r>
              <a:rPr kumimoji="0" lang="bg-BG" smtClean="0"/>
              <a:t>Пето ниво</a:t>
            </a:r>
            <a:endParaRPr kumimoji="0" lang="en-US"/>
          </a:p>
        </p:txBody>
      </p:sp>
      <p:sp>
        <p:nvSpPr>
          <p:cNvPr id="14" name="Контейнер за 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273CC536-4F3D-4E22-A9F1-A3C6D40310AC}" type="datetimeFigureOut">
              <a:rPr lang="bg-BG" smtClean="0"/>
              <a:pPr/>
              <a:t>10.11.2024 г.</a:t>
            </a:fld>
            <a:endParaRPr 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bg-BG"/>
          </a:p>
        </p:txBody>
      </p:sp>
      <p:sp>
        <p:nvSpPr>
          <p:cNvPr id="23" name="Контейнер за номер на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353F3F3C-A60D-426C-8F94-912700854F7B}" type="slidenum">
              <a:rPr lang="bg-BG" smtClean="0"/>
              <a:pPr/>
              <a:t>‹#›</a:t>
            </a:fld>
            <a:endParaRPr lang="bg-BG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79512" y="2204864"/>
            <a:ext cx="8229600" cy="1399032"/>
          </a:xfrm>
        </p:spPr>
        <p:txBody>
          <a:bodyPr>
            <a:noAutofit/>
          </a:bodyPr>
          <a:lstStyle/>
          <a:p>
            <a:pPr algn="ctr"/>
            <a:r>
              <a:rPr lang="bg-BG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bg-BG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ПГ по електротехника – Варна</a:t>
            </a:r>
            <a:br>
              <a:rPr lang="bg-BG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bg-BG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Световен </a:t>
            </a:r>
            <a:r>
              <a:rPr lang="bg-BG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ден за възпоменание на жертвите от </a:t>
            </a:r>
            <a:r>
              <a:rPr lang="bg-BG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ПТП</a:t>
            </a:r>
            <a:br>
              <a:rPr lang="bg-BG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г.</a:t>
            </a:r>
            <a:endParaRPr lang="bg-BG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5979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Права и задължения на пешеходците</a:t>
            </a:r>
            <a:endParaRPr lang="bg-B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107504" y="1700808"/>
            <a:ext cx="4038600" cy="4525963"/>
          </a:xfrm>
        </p:spPr>
        <p:txBody>
          <a:bodyPr>
            <a:normAutofit/>
          </a:bodyPr>
          <a:lstStyle/>
          <a:p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 спазват Закона за движение по </a:t>
            </a: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пътищата;</a:t>
            </a:r>
            <a:endParaRPr lang="bg-B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 пресичат само на определените </a:t>
            </a: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места;</a:t>
            </a:r>
            <a:endParaRPr lang="bg-B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 се оглеждат като </a:t>
            </a: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пресичат;</a:t>
            </a:r>
            <a:endParaRPr lang="bg-B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 преминават само на зелена светлина на </a:t>
            </a: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светофара.</a:t>
            </a:r>
            <a:endParaRPr lang="bg-B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99562" y="1722438"/>
            <a:ext cx="3935875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634730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Права и задължения на велосипедистите</a:t>
            </a:r>
            <a:endParaRPr lang="bg-B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179512" y="1722437"/>
            <a:ext cx="4536504" cy="5018931"/>
          </a:xfrm>
        </p:spPr>
        <p:txBody>
          <a:bodyPr>
            <a:noAutofit/>
          </a:bodyPr>
          <a:lstStyle/>
          <a:p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 имат </a:t>
            </a:r>
            <a:r>
              <a:rPr lang="bg-B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светлоотразителна</a:t>
            </a: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жилетка </a:t>
            </a: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вечер;</a:t>
            </a:r>
            <a:endParaRPr lang="bg-B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 носят </a:t>
            </a: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каска;</a:t>
            </a:r>
            <a:endParaRPr lang="bg-B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Като пресичат по </a:t>
            </a: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пешеходната </a:t>
            </a: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пътека , да са слезли от колелото и да го </a:t>
            </a: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бутат;</a:t>
            </a:r>
            <a:endParaRPr lang="bg-B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Като завиват да дават знак с </a:t>
            </a: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ръка;</a:t>
            </a:r>
            <a:endParaRPr lang="bg-B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Вечер да имат работещи светлини и </a:t>
            </a: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стопове.</a:t>
            </a:r>
            <a:endParaRPr lang="bg-B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bg-B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04048" y="2924944"/>
            <a:ext cx="3857625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75847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Съвети към водачите на ППС</a:t>
            </a:r>
            <a:endParaRPr lang="bg-B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323528" y="2060848"/>
            <a:ext cx="4752528" cy="4525963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карай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пил!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Стигни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bg-B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сядай зад волана, ако си употребил </a:t>
            </a: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алкохол и упойващи вещества!</a:t>
            </a:r>
            <a:endParaRPr lang="bg-B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Около 25% от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всички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ПТП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Европа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свързани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употребата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тези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вещества. </a:t>
            </a:r>
            <a:endParaRPr lang="bg-B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204864"/>
            <a:ext cx="3908409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325998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67544" y="218"/>
            <a:ext cx="8229600" cy="1399032"/>
          </a:xfrm>
        </p:spPr>
        <p:txBody>
          <a:bodyPr/>
          <a:lstStyle/>
          <a:p>
            <a:pPr algn="ctr"/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Съвети към водачите на ППС</a:t>
            </a:r>
            <a:endParaRPr lang="bg-B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107504" y="1412776"/>
            <a:ext cx="6048672" cy="4997152"/>
          </a:xfrm>
        </p:spPr>
        <p:txBody>
          <a:bodyPr>
            <a:noAutofit/>
          </a:bodyPr>
          <a:lstStyle/>
          <a:p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Пиши, когато стигнеш!</a:t>
            </a: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Разсеяното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шофиране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отклонява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Вашето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внимание.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Ползването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телефон,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храненето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пиенето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смяната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радиостанция,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настройването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навигационната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разговорите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хората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автомобила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отклоняват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вниманието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могат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бъдат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възникване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ПТП.</a:t>
            </a:r>
            <a:endParaRPr lang="bg-B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04311" y="2492896"/>
            <a:ext cx="28575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648209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Нека помислим малко</a:t>
            </a:r>
            <a:endParaRPr lang="bg-B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8147248" cy="1202507"/>
          </a:xfrm>
        </p:spPr>
        <p:txBody>
          <a:bodyPr>
            <a:normAutofit/>
          </a:bodyPr>
          <a:lstStyle/>
          <a:p>
            <a:pPr marL="64008" indent="0">
              <a:buNone/>
            </a:pP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Преди да тръгнем по пътя, нека помислим …</a:t>
            </a:r>
            <a:endParaRPr lang="bg-B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780928"/>
            <a:ext cx="7643192" cy="3581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058686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Няма нищо по-ценно от човешкия живот!</a:t>
            </a:r>
            <a:endParaRPr lang="bg-B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20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560" y="1772816"/>
            <a:ext cx="3096369" cy="4374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27984" y="1700808"/>
            <a:ext cx="3913923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85830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399032"/>
          </a:xfrm>
        </p:spPr>
        <p:txBody>
          <a:bodyPr/>
          <a:lstStyle/>
          <a:p>
            <a:pPr algn="ctr"/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Памет на загиналите!</a:t>
            </a:r>
            <a:endParaRPr lang="bg-B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251520" y="1052736"/>
            <a:ext cx="4038600" cy="4525963"/>
          </a:xfrm>
        </p:spPr>
        <p:txBody>
          <a:bodyPr>
            <a:noAutofit/>
          </a:bodyPr>
          <a:lstStyle/>
          <a:p>
            <a:pPr marL="64008" indent="0">
              <a:buNone/>
            </a:pP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На този ден в памет на загиналите </a:t>
            </a: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страдащите, в </a:t>
            </a: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името на живота и здравето </a:t>
            </a: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нека </a:t>
            </a: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 обединим за повече толерантност, етика и уважение!</a:t>
            </a:r>
          </a:p>
          <a:p>
            <a:pPr marL="64008" indent="0">
              <a:buNone/>
            </a:pP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Нека променим </a:t>
            </a: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поведението </a:t>
            </a: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 като участници в </a:t>
            </a: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движението </a:t>
            </a: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 намалим  смъртните случаи и пострадалите по пътищата!</a:t>
            </a:r>
            <a:endParaRPr lang="bg-B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Контейнер за съдържание 4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16288" cy="4525963"/>
          </a:xfrm>
        </p:spPr>
        <p:txBody>
          <a:bodyPr>
            <a:normAutofit/>
          </a:bodyPr>
          <a:lstStyle/>
          <a:p>
            <a:endParaRPr lang="bg-BG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628800"/>
            <a:ext cx="4320480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921415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399032"/>
          </a:xfrm>
        </p:spPr>
        <p:txBody>
          <a:bodyPr>
            <a:normAutofit/>
          </a:bodyPr>
          <a:lstStyle/>
          <a:p>
            <a:r>
              <a:rPr lang="bg-BG" dirty="0" smtClean="0"/>
              <a:t> 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107504" y="620688"/>
            <a:ext cx="4896544" cy="6336704"/>
          </a:xfrm>
        </p:spPr>
        <p:txBody>
          <a:bodyPr>
            <a:normAutofit/>
          </a:bodyPr>
          <a:lstStyle/>
          <a:p>
            <a:pPr marL="64008" indent="0">
              <a:buNone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bg-BG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Началото </a:t>
            </a:r>
            <a:r>
              <a:rPr lang="bg-BG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инициативата е поставено през 1995 г. от Европейската федерация на жертвите </a:t>
            </a:r>
            <a:r>
              <a:rPr lang="bg-BG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bg-BG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ПТП.</a:t>
            </a:r>
            <a:endParaRPr lang="bg-BG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4008" indent="0">
              <a:buNone/>
            </a:pPr>
            <a:r>
              <a:rPr lang="bg-BG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bg-BG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bg-BG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 </a:t>
            </a:r>
            <a:r>
              <a:rPr lang="bg-BG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2005 г. е обявен с резолюция на ООН за Световен ден за възпоменание, </a:t>
            </a:r>
            <a:r>
              <a:rPr lang="bg-BG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bg-BG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тбелязван </a:t>
            </a:r>
            <a:r>
              <a:rPr lang="bg-BG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всяка година на третата неделя от месец ноември.  </a:t>
            </a:r>
            <a:endParaRPr lang="bg-BG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48064" y="2204864"/>
            <a:ext cx="3750568" cy="2815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593671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67544" y="-99392"/>
            <a:ext cx="8229600" cy="1399032"/>
          </a:xfrm>
        </p:spPr>
        <p:txBody>
          <a:bodyPr/>
          <a:lstStyle/>
          <a:p>
            <a:pPr algn="ctr"/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Цели на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WDOR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</a:t>
            </a:r>
            <a:endParaRPr lang="bg-B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107504" y="980728"/>
            <a:ext cx="5122913" cy="500141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Цел на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WDoR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 да осигури платформа за </a:t>
            </a: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жертвите на ПТП </a:t>
            </a: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техните </a:t>
            </a: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семейства:</a:t>
            </a:r>
            <a:endParaRPr lang="bg-B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 се отдаде почит </a:t>
            </a: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всички </a:t>
            </a: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загинали </a:t>
            </a: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тежко ранени по </a:t>
            </a: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пътищата хора;</a:t>
            </a:r>
            <a:endParaRPr lang="bg-B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 се оказва </a:t>
            </a: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признание на решаващата </a:t>
            </a: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на службите за спешна помощ;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 </a:t>
            </a: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 търси правна </a:t>
            </a: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отговорност на виновните за смъртните случаи и наранявания по пътищата;</a:t>
            </a:r>
            <a:endParaRPr lang="bg-B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1998" y="1432570"/>
            <a:ext cx="3571875" cy="127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9" y="2708920"/>
            <a:ext cx="3600400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651337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67544" y="-99392"/>
            <a:ext cx="8229600" cy="1399032"/>
          </a:xfrm>
        </p:spPr>
        <p:txBody>
          <a:bodyPr/>
          <a:lstStyle/>
          <a:p>
            <a:pPr algn="ctr"/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Цели на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WD</a:t>
            </a: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</a:t>
            </a:r>
            <a:endParaRPr lang="bg-B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179512" y="1286199"/>
            <a:ext cx="4680520" cy="4525963"/>
          </a:xfrm>
        </p:spPr>
        <p:txBody>
          <a:bodyPr>
            <a:noAutofit/>
          </a:bodyPr>
          <a:lstStyle/>
          <a:p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 се съдейства за </a:t>
            </a: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подкрепа </a:t>
            </a: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жертвите </a:t>
            </a: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ПТП и на техните семействата;</a:t>
            </a:r>
            <a:endParaRPr lang="bg-B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 се насърчават </a:t>
            </a: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действия за предотвратяване </a:t>
            </a: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смъртни </a:t>
            </a: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случаи и наранявания по пътищата.</a:t>
            </a:r>
            <a:endParaRPr lang="bg-B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309382"/>
            <a:ext cx="3225800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366854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395536" y="26595"/>
            <a:ext cx="8229600" cy="1399032"/>
          </a:xfrm>
        </p:spPr>
        <p:txBody>
          <a:bodyPr/>
          <a:lstStyle/>
          <a:p>
            <a:pPr algn="ctr"/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Цели на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WD</a:t>
            </a: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</a:t>
            </a:r>
            <a:endParaRPr lang="bg-B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0" y="1672949"/>
            <a:ext cx="4244280" cy="4525963"/>
          </a:xfrm>
        </p:spPr>
        <p:txBody>
          <a:bodyPr>
            <a:noAutofit/>
          </a:bodyPr>
          <a:lstStyle/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окусът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върху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намаляването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на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скоростта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движение,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предотвратяването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смъртните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случаи 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нараняванията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пешеходци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всички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уязвими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участници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движението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bg-B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772816"/>
            <a:ext cx="3999993" cy="4032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078499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399032"/>
          </a:xfrm>
        </p:spPr>
        <p:txBody>
          <a:bodyPr/>
          <a:lstStyle/>
          <a:p>
            <a:pPr algn="ctr"/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Цели на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WD</a:t>
            </a: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</a:t>
            </a:r>
            <a:endParaRPr lang="bg-B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22920" y="1268760"/>
            <a:ext cx="4248472" cy="5040560"/>
          </a:xfrm>
        </p:spPr>
        <p:txBody>
          <a:bodyPr>
            <a:normAutofit/>
          </a:bodyPr>
          <a:lstStyle/>
          <a:p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Глобалното събитие е </a:t>
            </a: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замислено за </a:t>
            </a: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 си </a:t>
            </a: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спомним жертвите, убити или ранени </a:t>
            </a: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световните </a:t>
            </a: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пътища, да </a:t>
            </a: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признаем за скръбта на </a:t>
            </a: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семействата </a:t>
            </a: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общността.</a:t>
            </a:r>
            <a:endParaRPr lang="bg-B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16016" y="1916832"/>
            <a:ext cx="4038600" cy="3032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585561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Глобална седмица на пътната безопасност</a:t>
            </a:r>
            <a:endParaRPr lang="bg-B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107504" y="1700808"/>
            <a:ext cx="4178744" cy="4525963"/>
          </a:xfrm>
        </p:spPr>
        <p:txBody>
          <a:bodyPr>
            <a:noAutofit/>
          </a:bodyPr>
          <a:lstStyle/>
          <a:p>
            <a:pPr marL="64008" indent="0">
              <a:buNone/>
            </a:pP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Инициативата </a:t>
            </a: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преминава </a:t>
            </a: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 мотото „Помним, подкрепяме, действаме</a:t>
            </a: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“.</a:t>
            </a:r>
            <a:endParaRPr lang="bg-B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4008" indent="0">
              <a:buNone/>
            </a:pP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Помним загинали</a:t>
            </a: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</a:t>
            </a: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Подкрепяме </a:t>
            </a: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пострадалите, Действаме за </a:t>
            </a: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по-добра реакция при </a:t>
            </a: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катастрофи.</a:t>
            </a:r>
            <a:endParaRPr lang="bg-B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180" y="1772816"/>
            <a:ext cx="4330299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728934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417638"/>
          </a:xfrm>
        </p:spPr>
        <p:txBody>
          <a:bodyPr>
            <a:normAutofit fontScale="90000"/>
          </a:bodyPr>
          <a:lstStyle/>
          <a:p>
            <a:r>
              <a:rPr lang="bg-BG" sz="4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Тези смъртни случаи можеха да бъдат </a:t>
            </a:r>
            <a:r>
              <a:rPr lang="bg-BG" sz="4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предотвратени:</a:t>
            </a:r>
            <a:r>
              <a:rPr lang="bg-BG" dirty="0"/>
              <a:t/>
            </a:r>
            <a:br>
              <a:rPr lang="bg-BG" dirty="0"/>
            </a:b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395536" y="1988840"/>
            <a:ext cx="3600400" cy="4525963"/>
          </a:xfrm>
        </p:spPr>
        <p:txBody>
          <a:bodyPr/>
          <a:lstStyle/>
          <a:p>
            <a:pPr marL="64008" indent="0">
              <a:buNone/>
            </a:pP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Всеки 24 секунди в света загива  майка, баща, брат, сестра, приятел, братовчед, колега.  Нарушаването на правилата за движение е заплаха за нашето здраве и живот.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302" y="1556792"/>
            <a:ext cx="3975497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822080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67544" y="35387"/>
            <a:ext cx="8229600" cy="1399032"/>
          </a:xfrm>
        </p:spPr>
        <p:txBody>
          <a:bodyPr/>
          <a:lstStyle/>
          <a:p>
            <a:pPr algn="ctr"/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Отговорни на пътя</a:t>
            </a:r>
            <a:endParaRPr lang="bg-B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179512" y="1844824"/>
            <a:ext cx="3960440" cy="4525963"/>
          </a:xfrm>
        </p:spPr>
        <p:txBody>
          <a:bodyPr>
            <a:normAutofit/>
          </a:bodyPr>
          <a:lstStyle/>
          <a:p>
            <a:pPr marL="64008" indent="0">
              <a:buNone/>
            </a:pPr>
            <a:r>
              <a:rPr lang="bg-BG" dirty="0" smtClean="0"/>
              <a:t>	</a:t>
            </a: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Нека на този ден се вгледаме в поведението си като пешеходци, водачи и пътници. Безопасността на </a:t>
            </a: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пътя</a:t>
            </a: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 споделена отговорност, голяма част от пътните инциденти са предвидими и могат да бъдат предотвратени.</a:t>
            </a:r>
            <a:endParaRPr lang="bg-B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412776"/>
            <a:ext cx="4464496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208543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Живост">
  <a:themeElements>
    <a:clrScheme name="Живост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Живост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Живост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тема">
  <a:themeElements>
    <a:clrScheme name="О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993F64656E1D9647868220CE6D867E87" ma:contentTypeVersion="12" ma:contentTypeDescription="Създаване на нов документ" ma:contentTypeScope="" ma:versionID="8e8338caaaa94185f241cc4bd3630bc9">
  <xsd:schema xmlns:xsd="http://www.w3.org/2001/XMLSchema" xmlns:xs="http://www.w3.org/2001/XMLSchema" xmlns:p="http://schemas.microsoft.com/office/2006/metadata/properties" xmlns:ns2="cc4efac1-26fd-4a2a-9df1-627f67b7fab4" xmlns:ns3="c941c118-5c13-4ea3-9f91-cae1de091f96" targetNamespace="http://schemas.microsoft.com/office/2006/metadata/properties" ma:root="true" ma:fieldsID="696ac01c1544a8c7f25c62dba783bc68" ns2:_="" ns3:_="">
    <xsd:import namespace="cc4efac1-26fd-4a2a-9df1-627f67b7fab4"/>
    <xsd:import namespace="c941c118-5c13-4ea3-9f91-cae1de091f9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4efac1-26fd-4a2a-9df1-627f67b7fa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41c118-5c13-4ea3-9f91-cae1de091f96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Споделено с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Споделени с подробности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съдържание"/>
        <xsd:element ref="dc:title" minOccurs="0" maxOccurs="1" ma:index="4" ma:displayName="Заглав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162F481-5460-4FFE-9ED9-9AEABA89982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c4efac1-26fd-4a2a-9df1-627f67b7fab4"/>
    <ds:schemaRef ds:uri="c941c118-5c13-4ea3-9f91-cae1de091f9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4B00E78-E900-4E1B-8817-823246A9BB0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A25AF10-882A-4312-806F-7B987F458E12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3884</TotalTime>
  <Words>319</Words>
  <Application>Microsoft Office PowerPoint</Application>
  <PresentationFormat>Презентация на цял екран (4:3)</PresentationFormat>
  <Paragraphs>47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16</vt:i4>
      </vt:variant>
    </vt:vector>
  </HeadingPairs>
  <TitlesOfParts>
    <vt:vector size="17" baseType="lpstr">
      <vt:lpstr>Живост</vt:lpstr>
      <vt:lpstr> ПГ по електротехника – Варна  Световен ден за възпоменание на жертвите от ПТП 2024 г.</vt:lpstr>
      <vt:lpstr> </vt:lpstr>
      <vt:lpstr>Цели на WDOR 2024</vt:lpstr>
      <vt:lpstr>Цели на WDоR 2024</vt:lpstr>
      <vt:lpstr>Цели на WDоR 2024</vt:lpstr>
      <vt:lpstr>Цели на WDоR 2024</vt:lpstr>
      <vt:lpstr>Глобална седмица на пътната безопасност</vt:lpstr>
      <vt:lpstr>Тези смъртни случаи можеха да бъдат предотвратени: </vt:lpstr>
      <vt:lpstr>Отговорни на пътя</vt:lpstr>
      <vt:lpstr>Права и задължения на пешеходците</vt:lpstr>
      <vt:lpstr>Права и задължения на велосипедистите</vt:lpstr>
      <vt:lpstr>Съвети към водачите на ППС</vt:lpstr>
      <vt:lpstr>Съвети към водачите на ППС</vt:lpstr>
      <vt:lpstr>Нека помислим малко</vt:lpstr>
      <vt:lpstr>Няма нищо по-ценно от човешкия живот!</vt:lpstr>
      <vt:lpstr>Памет на загиналите!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Световен ден за възпоменание на жертвите от ПТП</dc:title>
  <dc:creator>User</dc:creator>
  <cp:lastModifiedBy>Elena.Stoilova</cp:lastModifiedBy>
  <cp:revision>58</cp:revision>
  <dcterms:created xsi:type="dcterms:W3CDTF">2021-11-10T19:02:33Z</dcterms:created>
  <dcterms:modified xsi:type="dcterms:W3CDTF">2024-11-10T09:24:21Z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0x010100993F64656E1D9647868220CE6D867E87</vt:lpwstr>
  </property>
</Properties>
</file>